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1089600" cy="30175200"/>
  <p:notesSz cx="6858000" cy="9144000"/>
  <p:defaultTextStyle>
    <a:defPPr>
      <a:defRPr lang="en-US"/>
    </a:defPPr>
    <a:lvl1pPr marL="0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1pPr>
    <a:lvl2pPr marL="1750390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2pPr>
    <a:lvl3pPr marL="3500780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3pPr>
    <a:lvl4pPr marL="525117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4pPr>
    <a:lvl5pPr marL="700156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5pPr>
    <a:lvl6pPr marL="875195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6pPr>
    <a:lvl7pPr marL="1050234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7pPr>
    <a:lvl8pPr marL="1225273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8pPr>
    <a:lvl9pPr marL="14003122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04">
          <p15:clr>
            <a:srgbClr val="A4A3A4"/>
          </p15:clr>
        </p15:guide>
        <p15:guide id="2" pos="97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512" autoAdjust="0"/>
  </p:normalViewPr>
  <p:slideViewPr>
    <p:cSldViewPr>
      <p:cViewPr>
        <p:scale>
          <a:sx n="40" d="100"/>
          <a:sy n="40" d="100"/>
        </p:scale>
        <p:origin x="918" y="-504"/>
      </p:cViewPr>
      <p:guideLst>
        <p:guide orient="horz" pos="9504"/>
        <p:guide pos="97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1720" y="9373872"/>
            <a:ext cx="26426160" cy="6468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0" y="17099280"/>
            <a:ext cx="21762720" cy="7711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5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50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251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001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75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502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25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003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539960" y="1208409"/>
            <a:ext cx="6995160" cy="257467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4480" y="1208409"/>
            <a:ext cx="20467320" cy="257467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864" y="19390362"/>
            <a:ext cx="26426160" cy="5993130"/>
          </a:xfrm>
        </p:spPr>
        <p:txBody>
          <a:bodyPr anchor="t"/>
          <a:lstStyle>
            <a:lvl1pPr algn="l">
              <a:defRPr sz="1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5864" y="12789539"/>
            <a:ext cx="26426160" cy="6600823"/>
          </a:xfrm>
        </p:spPr>
        <p:txBody>
          <a:bodyPr anchor="b"/>
          <a:lstStyle>
            <a:lvl1pPr marL="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1pPr>
            <a:lvl2pPr marL="175039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2pPr>
            <a:lvl3pPr marL="3500780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3pPr>
            <a:lvl4pPr marL="525117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4pPr>
            <a:lvl5pPr marL="700156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5pPr>
            <a:lvl6pPr marL="875195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6pPr>
            <a:lvl7pPr marL="1050234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7pPr>
            <a:lvl8pPr marL="1225273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8pPr>
            <a:lvl9pPr marL="14003122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480" y="7040882"/>
            <a:ext cx="13731240" cy="19914237"/>
          </a:xfrm>
        </p:spPr>
        <p:txBody>
          <a:bodyPr/>
          <a:lstStyle>
            <a:lvl1pPr>
              <a:defRPr sz="10700"/>
            </a:lvl1pPr>
            <a:lvl2pPr>
              <a:defRPr sz="9200"/>
            </a:lvl2pPr>
            <a:lvl3pPr>
              <a:defRPr sz="77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03880" y="7040882"/>
            <a:ext cx="13731240" cy="19914237"/>
          </a:xfrm>
        </p:spPr>
        <p:txBody>
          <a:bodyPr/>
          <a:lstStyle>
            <a:lvl1pPr>
              <a:defRPr sz="10700"/>
            </a:lvl1pPr>
            <a:lvl2pPr>
              <a:defRPr sz="9200"/>
            </a:lvl2pPr>
            <a:lvl3pPr>
              <a:defRPr sz="77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80" y="6754497"/>
            <a:ext cx="13736639" cy="2814953"/>
          </a:xfrm>
        </p:spPr>
        <p:txBody>
          <a:bodyPr anchor="b"/>
          <a:lstStyle>
            <a:lvl1pPr marL="0" indent="0">
              <a:buNone/>
              <a:defRPr sz="9200" b="1"/>
            </a:lvl1pPr>
            <a:lvl2pPr marL="1750390" indent="0">
              <a:buNone/>
              <a:defRPr sz="7700" b="1"/>
            </a:lvl2pPr>
            <a:lvl3pPr marL="3500780" indent="0">
              <a:buNone/>
              <a:defRPr sz="6900" b="1"/>
            </a:lvl3pPr>
            <a:lvl4pPr marL="5251171" indent="0">
              <a:buNone/>
              <a:defRPr sz="6100" b="1"/>
            </a:lvl4pPr>
            <a:lvl5pPr marL="7001561" indent="0">
              <a:buNone/>
              <a:defRPr sz="6100" b="1"/>
            </a:lvl5pPr>
            <a:lvl6pPr marL="8751951" indent="0">
              <a:buNone/>
              <a:defRPr sz="6100" b="1"/>
            </a:lvl6pPr>
            <a:lvl7pPr marL="10502341" indent="0">
              <a:buNone/>
              <a:defRPr sz="6100" b="1"/>
            </a:lvl7pPr>
            <a:lvl8pPr marL="12252731" indent="0">
              <a:buNone/>
              <a:defRPr sz="6100" b="1"/>
            </a:lvl8pPr>
            <a:lvl9pPr marL="14003122" indent="0">
              <a:buNone/>
              <a:defRPr sz="6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4480" y="9569450"/>
            <a:ext cx="13736639" cy="17385667"/>
          </a:xfrm>
        </p:spPr>
        <p:txBody>
          <a:bodyPr/>
          <a:lstStyle>
            <a:lvl1pPr>
              <a:defRPr sz="9200"/>
            </a:lvl1pPr>
            <a:lvl2pPr>
              <a:defRPr sz="7700"/>
            </a:lvl2pPr>
            <a:lvl3pPr>
              <a:defRPr sz="6900"/>
            </a:lvl3pPr>
            <a:lvl4pPr>
              <a:defRPr sz="6100"/>
            </a:lvl4pPr>
            <a:lvl5pPr>
              <a:defRPr sz="6100"/>
            </a:lvl5pPr>
            <a:lvl6pPr>
              <a:defRPr sz="6100"/>
            </a:lvl6pPr>
            <a:lvl7pPr>
              <a:defRPr sz="6100"/>
            </a:lvl7pPr>
            <a:lvl8pPr>
              <a:defRPr sz="6100"/>
            </a:lvl8pPr>
            <a:lvl9pPr>
              <a:defRPr sz="6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793087" y="6754497"/>
            <a:ext cx="13742035" cy="2814953"/>
          </a:xfrm>
        </p:spPr>
        <p:txBody>
          <a:bodyPr anchor="b"/>
          <a:lstStyle>
            <a:lvl1pPr marL="0" indent="0">
              <a:buNone/>
              <a:defRPr sz="9200" b="1"/>
            </a:lvl1pPr>
            <a:lvl2pPr marL="1750390" indent="0">
              <a:buNone/>
              <a:defRPr sz="7700" b="1"/>
            </a:lvl2pPr>
            <a:lvl3pPr marL="3500780" indent="0">
              <a:buNone/>
              <a:defRPr sz="6900" b="1"/>
            </a:lvl3pPr>
            <a:lvl4pPr marL="5251171" indent="0">
              <a:buNone/>
              <a:defRPr sz="6100" b="1"/>
            </a:lvl4pPr>
            <a:lvl5pPr marL="7001561" indent="0">
              <a:buNone/>
              <a:defRPr sz="6100" b="1"/>
            </a:lvl5pPr>
            <a:lvl6pPr marL="8751951" indent="0">
              <a:buNone/>
              <a:defRPr sz="6100" b="1"/>
            </a:lvl6pPr>
            <a:lvl7pPr marL="10502341" indent="0">
              <a:buNone/>
              <a:defRPr sz="6100" b="1"/>
            </a:lvl7pPr>
            <a:lvl8pPr marL="12252731" indent="0">
              <a:buNone/>
              <a:defRPr sz="6100" b="1"/>
            </a:lvl8pPr>
            <a:lvl9pPr marL="14003122" indent="0">
              <a:buNone/>
              <a:defRPr sz="6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793087" y="9569450"/>
            <a:ext cx="13742035" cy="17385667"/>
          </a:xfrm>
        </p:spPr>
        <p:txBody>
          <a:bodyPr/>
          <a:lstStyle>
            <a:lvl1pPr>
              <a:defRPr sz="9200"/>
            </a:lvl1pPr>
            <a:lvl2pPr>
              <a:defRPr sz="7700"/>
            </a:lvl2pPr>
            <a:lvl3pPr>
              <a:defRPr sz="6900"/>
            </a:lvl3pPr>
            <a:lvl4pPr>
              <a:defRPr sz="6100"/>
            </a:lvl4pPr>
            <a:lvl5pPr>
              <a:defRPr sz="6100"/>
            </a:lvl5pPr>
            <a:lvl6pPr>
              <a:defRPr sz="6100"/>
            </a:lvl6pPr>
            <a:lvl7pPr>
              <a:defRPr sz="6100"/>
            </a:lvl7pPr>
            <a:lvl8pPr>
              <a:defRPr sz="6100"/>
            </a:lvl8pPr>
            <a:lvl9pPr>
              <a:defRPr sz="6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2" y="1201420"/>
            <a:ext cx="10228264" cy="5113020"/>
          </a:xfrm>
        </p:spPr>
        <p:txBody>
          <a:bodyPr anchor="b"/>
          <a:lstStyle>
            <a:lvl1pPr algn="l">
              <a:defRPr sz="7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55170" y="1201422"/>
            <a:ext cx="17379950" cy="25753697"/>
          </a:xfrm>
        </p:spPr>
        <p:txBody>
          <a:bodyPr/>
          <a:lstStyle>
            <a:lvl1pPr>
              <a:defRPr sz="12300"/>
            </a:lvl1pPr>
            <a:lvl2pPr>
              <a:defRPr sz="10700"/>
            </a:lvl2pPr>
            <a:lvl3pPr>
              <a:defRPr sz="92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4482" y="6314442"/>
            <a:ext cx="10228264" cy="20640677"/>
          </a:xfrm>
        </p:spPr>
        <p:txBody>
          <a:bodyPr/>
          <a:lstStyle>
            <a:lvl1pPr marL="0" indent="0">
              <a:buNone/>
              <a:defRPr sz="5400"/>
            </a:lvl1pPr>
            <a:lvl2pPr marL="1750390" indent="0">
              <a:buNone/>
              <a:defRPr sz="4600"/>
            </a:lvl2pPr>
            <a:lvl3pPr marL="3500780" indent="0">
              <a:buNone/>
              <a:defRPr sz="3800"/>
            </a:lvl3pPr>
            <a:lvl4pPr marL="5251171" indent="0">
              <a:buNone/>
              <a:defRPr sz="3400"/>
            </a:lvl4pPr>
            <a:lvl5pPr marL="7001561" indent="0">
              <a:buNone/>
              <a:defRPr sz="3400"/>
            </a:lvl5pPr>
            <a:lvl6pPr marL="8751951" indent="0">
              <a:buNone/>
              <a:defRPr sz="3400"/>
            </a:lvl6pPr>
            <a:lvl7pPr marL="10502341" indent="0">
              <a:buNone/>
              <a:defRPr sz="3400"/>
            </a:lvl7pPr>
            <a:lvl8pPr marL="12252731" indent="0">
              <a:buNone/>
              <a:defRPr sz="3400"/>
            </a:lvl8pPr>
            <a:lvl9pPr marL="14003122" indent="0">
              <a:buNone/>
              <a:defRPr sz="3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3779" y="21122640"/>
            <a:ext cx="18653760" cy="2493647"/>
          </a:xfrm>
        </p:spPr>
        <p:txBody>
          <a:bodyPr anchor="b"/>
          <a:lstStyle>
            <a:lvl1pPr algn="l">
              <a:defRPr sz="7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3779" y="2696210"/>
            <a:ext cx="18653760" cy="18105120"/>
          </a:xfrm>
        </p:spPr>
        <p:txBody>
          <a:bodyPr/>
          <a:lstStyle>
            <a:lvl1pPr marL="0" indent="0">
              <a:buNone/>
              <a:defRPr sz="12300"/>
            </a:lvl1pPr>
            <a:lvl2pPr marL="1750390" indent="0">
              <a:buNone/>
              <a:defRPr sz="10700"/>
            </a:lvl2pPr>
            <a:lvl3pPr marL="3500780" indent="0">
              <a:buNone/>
              <a:defRPr sz="9200"/>
            </a:lvl3pPr>
            <a:lvl4pPr marL="5251171" indent="0">
              <a:buNone/>
              <a:defRPr sz="7700"/>
            </a:lvl4pPr>
            <a:lvl5pPr marL="7001561" indent="0">
              <a:buNone/>
              <a:defRPr sz="7700"/>
            </a:lvl5pPr>
            <a:lvl6pPr marL="8751951" indent="0">
              <a:buNone/>
              <a:defRPr sz="7700"/>
            </a:lvl6pPr>
            <a:lvl7pPr marL="10502341" indent="0">
              <a:buNone/>
              <a:defRPr sz="7700"/>
            </a:lvl7pPr>
            <a:lvl8pPr marL="12252731" indent="0">
              <a:buNone/>
              <a:defRPr sz="7700"/>
            </a:lvl8pPr>
            <a:lvl9pPr marL="14003122" indent="0">
              <a:buNone/>
              <a:defRPr sz="7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3779" y="23616287"/>
            <a:ext cx="18653760" cy="3541393"/>
          </a:xfrm>
        </p:spPr>
        <p:txBody>
          <a:bodyPr/>
          <a:lstStyle>
            <a:lvl1pPr marL="0" indent="0">
              <a:buNone/>
              <a:defRPr sz="5400"/>
            </a:lvl1pPr>
            <a:lvl2pPr marL="1750390" indent="0">
              <a:buNone/>
              <a:defRPr sz="4600"/>
            </a:lvl2pPr>
            <a:lvl3pPr marL="3500780" indent="0">
              <a:buNone/>
              <a:defRPr sz="3800"/>
            </a:lvl3pPr>
            <a:lvl4pPr marL="5251171" indent="0">
              <a:buNone/>
              <a:defRPr sz="3400"/>
            </a:lvl4pPr>
            <a:lvl5pPr marL="7001561" indent="0">
              <a:buNone/>
              <a:defRPr sz="3400"/>
            </a:lvl5pPr>
            <a:lvl6pPr marL="8751951" indent="0">
              <a:buNone/>
              <a:defRPr sz="3400"/>
            </a:lvl6pPr>
            <a:lvl7pPr marL="10502341" indent="0">
              <a:buNone/>
              <a:defRPr sz="3400"/>
            </a:lvl7pPr>
            <a:lvl8pPr marL="12252731" indent="0">
              <a:buNone/>
              <a:defRPr sz="3400"/>
            </a:lvl8pPr>
            <a:lvl9pPr marL="14003122" indent="0">
              <a:buNone/>
              <a:defRPr sz="3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4480" y="1208407"/>
            <a:ext cx="27980640" cy="5029200"/>
          </a:xfrm>
          <a:prstGeom prst="rect">
            <a:avLst/>
          </a:prstGeom>
        </p:spPr>
        <p:txBody>
          <a:bodyPr vert="horz" lIns="350078" tIns="175039" rIns="350078" bIns="17503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80" y="7040882"/>
            <a:ext cx="27980640" cy="19914237"/>
          </a:xfrm>
          <a:prstGeom prst="rect">
            <a:avLst/>
          </a:prstGeom>
        </p:spPr>
        <p:txBody>
          <a:bodyPr vert="horz" lIns="350078" tIns="175039" rIns="350078" bIns="17503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480" y="27967942"/>
            <a:ext cx="7254240" cy="1606550"/>
          </a:xfrm>
          <a:prstGeom prst="rect">
            <a:avLst/>
          </a:prstGeom>
        </p:spPr>
        <p:txBody>
          <a:bodyPr vert="horz" lIns="350078" tIns="175039" rIns="350078" bIns="175039" rtlCol="0" anchor="ctr"/>
          <a:lstStyle>
            <a:lvl1pPr algn="l">
              <a:defRPr sz="4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22280" y="27967942"/>
            <a:ext cx="9845040" cy="1606550"/>
          </a:xfrm>
          <a:prstGeom prst="rect">
            <a:avLst/>
          </a:prstGeom>
        </p:spPr>
        <p:txBody>
          <a:bodyPr vert="horz" lIns="350078" tIns="175039" rIns="350078" bIns="175039" rtlCol="0" anchor="ctr"/>
          <a:lstStyle>
            <a:lvl1pPr algn="ctr">
              <a:defRPr sz="4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80880" y="27967942"/>
            <a:ext cx="7254240" cy="1606550"/>
          </a:xfrm>
          <a:prstGeom prst="rect">
            <a:avLst/>
          </a:prstGeom>
        </p:spPr>
        <p:txBody>
          <a:bodyPr vert="horz" lIns="350078" tIns="175039" rIns="350078" bIns="175039" rtlCol="0" anchor="ctr"/>
          <a:lstStyle>
            <a:lvl1pPr algn="r">
              <a:defRPr sz="4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500780" rtl="0" eaLnBrk="1" latinLnBrk="0" hangingPunct="1">
        <a:spcBef>
          <a:spcPct val="0"/>
        </a:spcBef>
        <a:buNone/>
        <a:defRPr sz="1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12793" indent="-1312793" algn="l" defTabSz="3500780" rtl="0" eaLnBrk="1" latinLnBrk="0" hangingPunct="1">
        <a:spcBef>
          <a:spcPct val="20000"/>
        </a:spcBef>
        <a:buFont typeface="Arial" pitchFamily="34" charset="0"/>
        <a:buChar char="•"/>
        <a:defRPr sz="12300" kern="1200">
          <a:solidFill>
            <a:schemeClr val="tx1"/>
          </a:solidFill>
          <a:latin typeface="+mn-lt"/>
          <a:ea typeface="+mn-ea"/>
          <a:cs typeface="+mn-cs"/>
        </a:defRPr>
      </a:lvl1pPr>
      <a:lvl2pPr marL="2844384" indent="-1093994" algn="l" defTabSz="3500780" rtl="0" eaLnBrk="1" latinLnBrk="0" hangingPunct="1">
        <a:spcBef>
          <a:spcPct val="20000"/>
        </a:spcBef>
        <a:buFont typeface="Arial" pitchFamily="34" charset="0"/>
        <a:buChar char="–"/>
        <a:defRPr sz="10700" kern="1200">
          <a:solidFill>
            <a:schemeClr val="tx1"/>
          </a:solidFill>
          <a:latin typeface="+mn-lt"/>
          <a:ea typeface="+mn-ea"/>
          <a:cs typeface="+mn-cs"/>
        </a:defRPr>
      </a:lvl2pPr>
      <a:lvl3pPr marL="4375976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3pPr>
      <a:lvl4pPr marL="6126366" indent="-875195" algn="l" defTabSz="3500780" rtl="0" eaLnBrk="1" latinLnBrk="0" hangingPunct="1">
        <a:spcBef>
          <a:spcPct val="20000"/>
        </a:spcBef>
        <a:buFont typeface="Arial" pitchFamily="34" charset="0"/>
        <a:buChar char="–"/>
        <a:defRPr sz="7700" kern="1200">
          <a:solidFill>
            <a:schemeClr val="tx1"/>
          </a:solidFill>
          <a:latin typeface="+mn-lt"/>
          <a:ea typeface="+mn-ea"/>
          <a:cs typeface="+mn-cs"/>
        </a:defRPr>
      </a:lvl4pPr>
      <a:lvl5pPr marL="7876756" indent="-875195" algn="l" defTabSz="3500780" rtl="0" eaLnBrk="1" latinLnBrk="0" hangingPunct="1">
        <a:spcBef>
          <a:spcPct val="20000"/>
        </a:spcBef>
        <a:buFont typeface="Arial" pitchFamily="34" charset="0"/>
        <a:buChar char="»"/>
        <a:defRPr sz="7700" kern="1200">
          <a:solidFill>
            <a:schemeClr val="tx1"/>
          </a:solidFill>
          <a:latin typeface="+mn-lt"/>
          <a:ea typeface="+mn-ea"/>
          <a:cs typeface="+mn-cs"/>
        </a:defRPr>
      </a:lvl5pPr>
      <a:lvl6pPr marL="9627146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6pPr>
      <a:lvl7pPr marL="11377536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7pPr>
      <a:lvl8pPr marL="13127927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8pPr>
      <a:lvl9pPr marL="14878317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1pPr>
      <a:lvl2pPr marL="1750390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2pPr>
      <a:lvl3pPr marL="3500780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3pPr>
      <a:lvl4pPr marL="525117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700156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875195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50234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225273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03122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microsoft.com/office/2007/relationships/hdphoto" Target="../media/hdphoto4.wdp"/><Relationship Id="rId5" Type="http://schemas.openxmlformats.org/officeDocument/2006/relationships/image" Target="../media/image3.tif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1" descr="ITL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270200"/>
            <a:ext cx="4881507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nistident_flright_300pp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200" y="27901173"/>
            <a:ext cx="4595329" cy="21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15429"/>
            <a:ext cx="31089600" cy="30556200"/>
          </a:xfrm>
          <a:prstGeom prst="rect">
            <a:avLst/>
          </a:prstGeom>
          <a:blipFill dpi="0" rotWithShape="1">
            <a:blip r:embed="rId5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56729" y="13602230"/>
            <a:ext cx="8439671" cy="6454161"/>
          </a:xfrm>
          <a:prstGeom prst="rect">
            <a:avLst/>
          </a:prstGeom>
          <a:blipFill dpi="0" rotWithShape="1">
            <a:blip r:embed="rId6">
              <a:alphaModFix amt="43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60000"/>
                      </a14:imgEffect>
                      <a14:imgEffect>
                        <a14:brightnessContrast bright="40000" contrast="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121492"/>
            <a:ext cx="9372600" cy="702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  <a:alpha val="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42" name="Rectangle 41"/>
          <p:cNvSpPr/>
          <p:nvPr/>
        </p:nvSpPr>
        <p:spPr>
          <a:xfrm>
            <a:off x="21488400" y="21488400"/>
            <a:ext cx="9010688" cy="5582644"/>
          </a:xfrm>
          <a:prstGeom prst="rect">
            <a:avLst/>
          </a:prstGeom>
          <a:blipFill dpi="0" rotWithShape="1">
            <a:blip r:embed="rId10">
              <a:alphaModFix amt="24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8000"/>
                      </a14:imgEffect>
                      <a14:imgEffect>
                        <a14:colorTemperature colorTemp="8750"/>
                      </a14:imgEffect>
                      <a14:imgEffect>
                        <a14:saturation sat="79000"/>
                      </a14:imgEffect>
                      <a14:imgEffect>
                        <a14:brightnessContrast bright="1000" contrast="4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3182600"/>
            <a:ext cx="201168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20840170"/>
            <a:ext cx="92964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791200"/>
            <a:ext cx="201168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58400" y="5791200"/>
            <a:ext cx="0" cy="1440180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861867" y="21488400"/>
            <a:ext cx="0" cy="5962120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4142" y="728752"/>
            <a:ext cx="1768131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/>
              <a:t>Post-Quantum Cryptography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8906" y="3276600"/>
            <a:ext cx="156517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Computer Security Division &amp;</a:t>
            </a:r>
          </a:p>
          <a:p>
            <a:pPr algn="ctr"/>
            <a:r>
              <a:rPr lang="en-US" sz="6000" dirty="0"/>
              <a:t>Applied and Computational Mathematics Division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38200" y="61346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Overview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38200" y="74601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threat posed by quantum computers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Shor's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algorithm breaks cryptosystems based on factoring and discrete logs (e.g., RSA,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-Hellman, DSA over finite fields, elliptic curve)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Could quantum computers solve other hard problems?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large-scale quantum computers ever exist?</a:t>
            </a:r>
          </a:p>
          <a:p>
            <a:pPr lvl="2" indent="-285750">
              <a:buFont typeface="Arial" pitchFamily="34" charset="0"/>
              <a:buChar char="–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Recent estimates of fifteen to twenty years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Post-quantum cryptosystems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lattices, codes, multivariate quadratic equations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Public-key cryptosystems (encryption, key establishment, digital signatures)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56728" y="13602230"/>
            <a:ext cx="8434772" cy="5706533"/>
            <a:chOff x="856728" y="13602230"/>
            <a:chExt cx="8434772" cy="5706533"/>
          </a:xfrm>
        </p:grpSpPr>
        <p:sp>
          <p:nvSpPr>
            <p:cNvPr id="26" name="Title 1"/>
            <p:cNvSpPr txBox="1">
              <a:spLocks/>
            </p:cNvSpPr>
            <p:nvPr/>
          </p:nvSpPr>
          <p:spPr>
            <a:xfrm>
              <a:off x="1061900" y="13602230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Quantum Computation</a:t>
              </a: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856728" y="14782800"/>
              <a:ext cx="82296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Quantum algorithms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Quantum computers achieve exponential speedups on certain problems (e.g., hidden subgroup problems)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And polynomial speedups on many more problems (esp. oracle problems, e.g., Grover search, element distinctness)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Could there be more exponential speedups?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Large-scale quantum computers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Fault-tolerant quantum computation is possible in theory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But current experimental implementations still have difficulty in achieving low error rates, and scaling up to large numbers of qubits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Need to move from individual components to complete systems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Need a lot of gates and qubits to beat a classical computer (b/c of fault tolerance overhead, and b/c today's classical computers are so good)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11125200" y="61722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Lattice-based Cryptography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1125200" y="7497763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NTRUEncrypt: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seems pretty good (fast, has reasonable key sizes, security is related to problems involving ideal lattices)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NTRUSign: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 broken in the past, has been patched, seems ok now?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Theoretical work: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cryptosystems and signature schemes with provable security based on the worst-case hardness of problems involving (ideal) lattices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Supports the design of NTRUEncrypt, but suggests modifications to NTRUSign (which would make it less efficient)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get better lattice-based signatures?</a:t>
            </a:r>
          </a:p>
          <a:p>
            <a:pPr lvl="1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get reliable, quantitative estimates of security? </a:t>
            </a:r>
          </a:p>
          <a:p>
            <a:pPr lvl="2" indent="-285750">
              <a:lnSpc>
                <a:spcPct val="120000"/>
              </a:lnSpc>
              <a:buFont typeface="Arial" pitchFamily="34" charset="0"/>
              <a:buChar char="–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Performance of lattice basis reduction algorithms?</a:t>
            </a:r>
          </a:p>
          <a:p>
            <a:pPr lvl="1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ideal lattices any less secure than general lattices?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1286067" y="136398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McEliece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and Code-based Cryptosystems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1286067" y="1496536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the hardness of decoding random linear codes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McEliece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cryptosystem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Well-studied, and seems very secure, but has giant keys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live with giant keys?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Newer schemes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 the key size by adding more structure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security is not as well understood? (e.g., attacks using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Grobner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basis algorithms)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  <a:p>
            <a:pPr marL="40005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Can we </a:t>
            </a: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develop more efficient and secure signature schemes than the CFS signature scheme?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1869400" y="60243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Hash-based Signatures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174200" y="7164764"/>
            <a:ext cx="8229600" cy="527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Hash-based signature schemes</a:t>
            </a:r>
            <a:endParaRPr lang="en-US" sz="2400" dirty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2400" dirty="0" err="1">
                <a:solidFill>
                  <a:sysClr val="windowText" lastClr="000000"/>
                </a:solidFill>
              </a:rPr>
              <a:t>Stateful</a:t>
            </a:r>
            <a:r>
              <a:rPr lang="en-US" sz="2400" dirty="0">
                <a:solidFill>
                  <a:sysClr val="windowText" lastClr="000000"/>
                </a:solidFill>
              </a:rPr>
              <a:t> signatures (</a:t>
            </a:r>
            <a:r>
              <a:rPr lang="en-US" sz="2400" dirty="0" err="1">
                <a:solidFill>
                  <a:sysClr val="windowText" lastClr="000000"/>
                </a:solidFill>
              </a:rPr>
              <a:t>Lamport</a:t>
            </a:r>
            <a:r>
              <a:rPr lang="en-US" sz="2400" dirty="0">
                <a:solidFill>
                  <a:sysClr val="windowText" lastClr="000000"/>
                </a:solidFill>
              </a:rPr>
              <a:t>-Merkle)</a:t>
            </a:r>
          </a:p>
          <a:p>
            <a:pPr lvl="2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Well-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studied</a:t>
            </a:r>
          </a:p>
          <a:p>
            <a:pPr lvl="2">
              <a:defRPr/>
            </a:pPr>
            <a:r>
              <a:rPr lang="en-US" sz="2000" baseline="0" dirty="0">
                <a:solidFill>
                  <a:sysClr val="windowText" lastClr="000000"/>
                </a:solidFill>
                <a:latin typeface="Calibri"/>
              </a:rPr>
              <a:t>Security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relies on one-way function (e.g. hash function)</a:t>
            </a:r>
          </a:p>
          <a:p>
            <a:pPr lvl="2"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Based on one time signatures and Merkle trees</a:t>
            </a:r>
          </a:p>
          <a:p>
            <a:pPr lvl="2"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Only for limited applications, such as code signing</a:t>
            </a:r>
          </a:p>
          <a:p>
            <a:pPr lvl="1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Stateless signatures</a:t>
            </a:r>
          </a:p>
          <a:p>
            <a:pPr lvl="2"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No state to manage – fits standard API’s</a:t>
            </a:r>
          </a:p>
          <a:p>
            <a:pPr lvl="2"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SPHINCS</a:t>
            </a:r>
          </a:p>
          <a:p>
            <a:pPr lvl="1"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>
              <a:defRPr/>
            </a:pPr>
            <a:r>
              <a:rPr lang="en-US" sz="2400" b="1" noProof="0" dirty="0">
                <a:solidFill>
                  <a:sysClr val="windowText" lastClr="000000"/>
                </a:solidFill>
                <a:latin typeface="Calibri"/>
              </a:rPr>
              <a:t>Questions</a:t>
            </a:r>
            <a:r>
              <a:rPr lang="en-US" sz="2400" noProof="0" dirty="0">
                <a:solidFill>
                  <a:sysClr val="windowText" lastClr="000000"/>
                </a:solidFill>
                <a:latin typeface="Calibri"/>
              </a:rPr>
              <a:t>:  Is it possible to reduce the signature size of </a:t>
            </a:r>
            <a:r>
              <a:rPr lang="en-US" sz="2400" noProof="0" dirty="0" err="1">
                <a:solidFill>
                  <a:sysClr val="windowText" lastClr="000000"/>
                </a:solidFill>
                <a:latin typeface="Calibri"/>
              </a:rPr>
              <a:t>Lamport-Merkle</a:t>
            </a:r>
            <a:r>
              <a:rPr lang="en-US" sz="2400" noProof="0" dirty="0">
                <a:solidFill>
                  <a:sysClr val="windowText" lastClr="000000"/>
                </a:solidFill>
                <a:latin typeface="Calibri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38200" y="21031200"/>
            <a:ext cx="8248128" cy="5761743"/>
            <a:chOff x="7694083" y="17219016"/>
            <a:chExt cx="8248128" cy="5761743"/>
          </a:xfrm>
        </p:grpSpPr>
        <p:sp>
          <p:nvSpPr>
            <p:cNvPr id="44" name="Title 1"/>
            <p:cNvSpPr txBox="1">
              <a:spLocks/>
            </p:cNvSpPr>
            <p:nvPr/>
          </p:nvSpPr>
          <p:spPr>
            <a:xfrm>
              <a:off x="7694083" y="17219016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Standardization Timeline</a:t>
              </a:r>
            </a:p>
          </p:txBody>
        </p:sp>
        <p:sp>
          <p:nvSpPr>
            <p:cNvPr id="45" name="Content Placeholder 2"/>
            <p:cNvSpPr txBox="1">
              <a:spLocks/>
            </p:cNvSpPr>
            <p:nvPr/>
          </p:nvSpPr>
          <p:spPr>
            <a:xfrm>
              <a:off x="7712611" y="18454796"/>
              <a:ext cx="82296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NIST is calling for quantum-resistant cryptographic algorithms for new public-key crypto standards</a:t>
              </a:r>
            </a:p>
            <a:p>
              <a:pPr marL="857250" lvl="1" indent="-457200">
                <a:buFont typeface="Calibri" panose="020F0502020204030204" pitchFamily="34" charset="0"/>
                <a:buChar char="—"/>
                <a:defRPr/>
              </a:pPr>
              <a:r>
                <a:rPr lang="en-US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Digital Signatures, and Encryption/Key-establishment</a:t>
              </a:r>
            </a:p>
            <a:p>
              <a:pPr lvl="1" indent="-342900">
                <a:buFont typeface="Arial" pitchFamily="34" charset="0"/>
                <a:buChar char="•"/>
                <a:defRPr/>
              </a:pPr>
              <a:endParaRPr lang="en-US" dirty="0">
                <a:solidFill>
                  <a:sysClr val="windowText" lastClr="000000"/>
                </a:solidFill>
                <a:latin typeface="Calibri" panose="020F050202020403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b="1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Aug 2016 </a:t>
              </a:r>
              <a:r>
                <a:rPr lang="en-US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– Draft Call For Proposals released for public comment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Nov 2016 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– Formal Call For Proposals finalized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b="1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Nov 2017 </a:t>
              </a:r>
              <a:r>
                <a:rPr lang="en-US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– Deadline for PQC submissions</a:t>
              </a:r>
            </a:p>
            <a:p>
              <a:pPr>
                <a:defRPr/>
              </a:pPr>
              <a:r>
                <a:rPr lang="en-US" b="1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April 2018 </a:t>
              </a:r>
              <a:r>
                <a:rPr lang="en-US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- Workshop</a:t>
              </a:r>
              <a:endParaRPr lang="en-US" sz="1100" dirty="0">
                <a:solidFill>
                  <a:sysClr val="windowText" lastClr="000000"/>
                </a:solidFill>
                <a:latin typeface="Calibri" panose="020F050202020403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3-5 years 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– Analysis/Evaluation phase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b="1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2 years later </a:t>
              </a:r>
              <a:r>
                <a:rPr lang="en-US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– Draft Standards ready (2023-2025)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11286068" y="211891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Evaluation Criteria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11286067" y="22514717"/>
            <a:ext cx="8595821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"/>
              </a:rPr>
              <a:t>Security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Security definitions (IND-CCA2, EUF-CMA, CK)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Quantum/classical algorithm complexity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Security proofs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noProof="0" dirty="0">
                <a:solidFill>
                  <a:sysClr val="windowText" lastClr="000000"/>
                </a:solidFill>
                <a:latin typeface="Calibri"/>
              </a:rPr>
              <a:t>Computational efficiency (hardware/software)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kumimoji="0" lang="en-US" i="0" u="none" strike="noStrike" kern="120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Memory requirements (parameter and key sizes)</a:t>
            </a:r>
            <a:endParaRPr kumimoji="0" lang="en-US" i="0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baseline="0" dirty="0">
                <a:solidFill>
                  <a:sysClr val="windowText" lastClr="000000"/>
                </a:solidFill>
                <a:latin typeface="Calibri"/>
              </a:rPr>
              <a:t>Algorithm</a:t>
            </a:r>
            <a:r>
              <a:rPr lang="en-US" b="1" dirty="0">
                <a:solidFill>
                  <a:sysClr val="windowText" lastClr="000000"/>
                </a:solidFill>
                <a:latin typeface="Calibri"/>
              </a:rPr>
              <a:t> and implementation characteristics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Ease of implementation on variety of platforms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Parallelizable, resistant to side-channel attack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How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does it fit into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exsisting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protocols (e.g. TLS, IKE)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21937134" y="215884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Research Publications</a:t>
            </a: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21937134" y="22856297"/>
            <a:ext cx="8390466" cy="42147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Y.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K. Liu, 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Privacy Amplification in the Isolated Qubits Model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aseline="0" dirty="0">
                <a:solidFill>
                  <a:sysClr val="windowText" lastClr="000000"/>
                </a:solidFill>
                <a:latin typeface="Calibri"/>
              </a:rPr>
              <a:t>Y.K.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Liu</a:t>
            </a:r>
            <a:r>
              <a:rPr lang="en-US" sz="2000" i="1" dirty="0">
                <a:solidFill>
                  <a:sysClr val="windowText" lastClr="000000"/>
                </a:solidFill>
                <a:latin typeface="Calibri"/>
              </a:rPr>
              <a:t>, Tamper-Resistant Cryptographic Hardware in the Isolated Qubits Model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aseline="0" dirty="0">
                <a:solidFill>
                  <a:sysClr val="windowText" lastClr="000000"/>
                </a:solidFill>
                <a:latin typeface="Calibri"/>
              </a:rPr>
              <a:t>D. Moody, R. Perlner,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ysClr val="windowText" lastClr="000000"/>
                </a:solidFill>
                <a:latin typeface="Calibri"/>
              </a:rPr>
              <a:t>Vulnerabilities of “</a:t>
            </a:r>
            <a:r>
              <a:rPr lang="en-US" sz="2000" i="1" dirty="0" err="1">
                <a:solidFill>
                  <a:sysClr val="windowText" lastClr="000000"/>
                </a:solidFill>
                <a:latin typeface="Calibri"/>
              </a:rPr>
              <a:t>McEliece</a:t>
            </a:r>
            <a:r>
              <a:rPr lang="en-US" sz="2000" i="1" dirty="0">
                <a:solidFill>
                  <a:sysClr val="windowText" lastClr="000000"/>
                </a:solidFill>
                <a:latin typeface="Calibri"/>
              </a:rPr>
              <a:t> in the World of Escher”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aseline="0" dirty="0">
                <a:solidFill>
                  <a:sysClr val="windowText" lastClr="000000"/>
                </a:solidFill>
                <a:latin typeface="Calibri"/>
              </a:rPr>
              <a:t>D. Moody,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aseline="0" dirty="0">
                <a:solidFill>
                  <a:sysClr val="windowText" lastClr="000000"/>
                </a:solidFill>
                <a:latin typeface="Calibri"/>
              </a:rPr>
              <a:t>R.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Perlner, D. Smith-Tone, </a:t>
            </a:r>
            <a:r>
              <a:rPr lang="en-US" sz="2000" i="1" dirty="0">
                <a:solidFill>
                  <a:sysClr val="windowText" lastClr="000000"/>
                </a:solidFill>
                <a:latin typeface="Calibri"/>
              </a:rPr>
              <a:t>Attack on the Cubic ABC Simple Matrix Multivariate Encryption Scheme</a:t>
            </a:r>
          </a:p>
          <a:p>
            <a:pPr>
              <a:defRPr/>
            </a:pPr>
            <a:r>
              <a:rPr lang="en-US" sz="2000" dirty="0">
                <a:solidFill>
                  <a:sysClr val="windowText" lastClr="000000"/>
                </a:solidFill>
              </a:rPr>
              <a:t>R. Perlner, </a:t>
            </a:r>
            <a:r>
              <a:rPr lang="en-US" sz="2000" i="1" dirty="0">
                <a:solidFill>
                  <a:sysClr val="windowText" lastClr="000000"/>
                </a:solidFill>
              </a:rPr>
              <a:t>Optimizing Information Set Decoding Algorithms to Attack </a:t>
            </a:r>
            <a:r>
              <a:rPr lang="en-US" sz="2000" i="1" dirty="0" err="1">
                <a:solidFill>
                  <a:sysClr val="windowText" lastClr="000000"/>
                </a:solidFill>
              </a:rPr>
              <a:t>Cyclosymmetric</a:t>
            </a:r>
            <a:r>
              <a:rPr lang="en-US" sz="2000" i="1" dirty="0">
                <a:solidFill>
                  <a:sysClr val="windowText" lastClr="000000"/>
                </a:solidFill>
              </a:rPr>
              <a:t> MDPC codes</a:t>
            </a:r>
          </a:p>
          <a:p>
            <a:pPr>
              <a:defRPr/>
            </a:pPr>
            <a:r>
              <a:rPr lang="en-US" sz="2000" dirty="0">
                <a:solidFill>
                  <a:sysClr val="windowText" lastClr="000000"/>
                </a:solidFill>
              </a:rPr>
              <a:t>R. Perlner, D. Smith-Tone, </a:t>
            </a:r>
            <a:r>
              <a:rPr lang="en-US" sz="2000" i="1" dirty="0">
                <a:solidFill>
                  <a:sysClr val="windowText" lastClr="000000"/>
                </a:solidFill>
              </a:rPr>
              <a:t>Security Analysis and Key Modification for ZHFE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Smith-Tone, R.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R. Gipson,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Differential Security of the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HFEv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Signature Primitive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937134" y="13487400"/>
            <a:ext cx="8699499" cy="6571720"/>
            <a:chOff x="21937134" y="13487400"/>
            <a:chExt cx="8699499" cy="657172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21937134" y="13487400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Multivariate Cryptosystems</a:t>
              </a: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21941367" y="14782800"/>
              <a:ext cx="8695266" cy="52763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Based on the hardness of solving random systems of multivariate quadratic equations with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respect to the isomorphism of polynomials problem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 a system of equations that contains a “trapdoor”</a:t>
              </a:r>
            </a:p>
            <a:p>
              <a:pPr lvl="1"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Small-field schemes (e.g.,</a:t>
              </a:r>
              <a:r>
                <a:rPr lang="en-US" sz="2000" dirty="0">
                  <a:solidFill>
                    <a:sysClr val="windowText" lastClr="000000"/>
                  </a:solidFill>
                </a:rPr>
                <a:t> unbalanced oil-vinegar)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lvl="1"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Big-field schemes (e.g., </a:t>
              </a:r>
              <a:r>
                <a:rPr lang="en-US" sz="2000" dirty="0">
                  <a:solidFill>
                    <a:sysClr val="windowText" lastClr="000000"/>
                  </a:solidFill>
                </a:rPr>
                <a:t>HFE-, </a:t>
              </a:r>
              <a:r>
                <a:rPr lang="en-US" sz="2000" dirty="0" err="1">
                  <a:solidFill>
                    <a:sysClr val="windowText" lastClr="000000"/>
                  </a:solidFill>
                </a:rPr>
                <a:t>pSFLASH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Caution: several schemes have been broken using differential attacks (e.g., SFLASH)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n-US" sz="2400" dirty="0">
                <a:solidFill>
                  <a:sysClr val="windowText" lastClr="000000"/>
                </a:solidFill>
                <a:latin typeface="Calibri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Questions: 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</a:t>
              </a:r>
              <a:r>
                <a:rPr kumimoji="0" lang="en-US" sz="200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we develop a framework for useful security arguments?</a:t>
              </a:r>
            </a:p>
            <a:p>
              <a:pPr lvl="1" indent="-342900"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sysClr val="windowText" lastClr="000000"/>
                  </a:solidFill>
                  <a:latin typeface="Calibri"/>
                </a:rPr>
                <a:t>Can we develop efficient and secure encryption schemes?</a:t>
              </a:r>
              <a:endParaRPr kumimoji="0" lang="en-US" sz="160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lvl="1"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10744200" y="27450520"/>
            <a:ext cx="20345400" cy="0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54000" y="28270200"/>
            <a:ext cx="6019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pqc@nist.gov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3736214" cy="2492055"/>
          </a:xfrm>
          <a:prstGeom prst="ellipse">
            <a:avLst/>
          </a:prstGeom>
          <a:ln w="63500" cap="rnd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645" y="1083913"/>
            <a:ext cx="4796555" cy="3197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74" name="Straight Connector 73"/>
          <p:cNvCxnSpPr/>
          <p:nvPr/>
        </p:nvCxnSpPr>
        <p:spPr>
          <a:xfrm flipH="1">
            <a:off x="21488400" y="20873729"/>
            <a:ext cx="9601201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1488400" y="13182600"/>
            <a:ext cx="9601201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807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789</Words>
  <Application>Microsoft Office PowerPoint</Application>
  <PresentationFormat>Custom</PresentationFormat>
  <Paragraphs>99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Liu, Yi-Kai</dc:creator>
  <cp:lastModifiedBy>Moody, Dustin (Fed)</cp:lastModifiedBy>
  <cp:revision>39</cp:revision>
  <dcterms:created xsi:type="dcterms:W3CDTF">2006-08-16T00:00:00Z</dcterms:created>
  <dcterms:modified xsi:type="dcterms:W3CDTF">2016-09-07T18:10:12Z</dcterms:modified>
</cp:coreProperties>
</file>